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B8ABB09-4A1D-463E-8065-109CC2B7EFAA}" type="datetimeFigureOut">
              <a:rPr lang="ar-SA" smtClean="0"/>
              <a:t>26/01/1441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88640"/>
            <a:ext cx="1474787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4839"/>
            <a:ext cx="13652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244983" y="2803721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smtClean="0">
                <a:solidFill>
                  <a:srgbClr val="FFFF00"/>
                </a:solidFill>
              </a:rPr>
              <a:t>Dr. </a:t>
            </a:r>
            <a:r>
              <a:rPr lang="en-US" sz="3600" b="1" dirty="0" err="1" smtClean="0">
                <a:solidFill>
                  <a:srgbClr val="FFFF00"/>
                </a:solidFill>
              </a:rPr>
              <a:t>Hiba</a:t>
            </a:r>
            <a:r>
              <a:rPr lang="en-US" sz="3600" b="1" dirty="0" smtClean="0">
                <a:solidFill>
                  <a:srgbClr val="FFFF00"/>
                </a:solidFill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</a:rPr>
              <a:t>Shakir</a:t>
            </a:r>
            <a:r>
              <a:rPr lang="en-US" sz="3600" b="1" dirty="0" smtClean="0">
                <a:solidFill>
                  <a:srgbClr val="FFFF00"/>
                </a:solidFill>
              </a:rPr>
              <a:t> Ahmed</a:t>
            </a:r>
          </a:p>
          <a:p>
            <a:pPr lvl="0" algn="ctr"/>
            <a:r>
              <a:rPr lang="en-US" sz="3600" b="1" dirty="0" smtClean="0">
                <a:solidFill>
                  <a:srgbClr val="FFFF00"/>
                </a:solidFill>
              </a:rPr>
              <a:t>Microbiology / </a:t>
            </a:r>
            <a:r>
              <a:rPr lang="en-US" sz="3600" b="1" dirty="0">
                <a:solidFill>
                  <a:srgbClr val="FFFF00"/>
                </a:solidFill>
              </a:rPr>
              <a:t>C</a:t>
            </a:r>
            <a:r>
              <a:rPr lang="en-US" sz="3600" b="1" dirty="0" smtClean="0">
                <a:solidFill>
                  <a:srgbClr val="FFFF00"/>
                </a:solidFill>
              </a:rPr>
              <a:t>linical Immunology</a:t>
            </a:r>
            <a:endParaRPr lang="ar-IQ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133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60" y="404664"/>
            <a:ext cx="810737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838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95536" y="2708920"/>
            <a:ext cx="8229600" cy="1143000"/>
          </a:xfrm>
        </p:spPr>
        <p:txBody>
          <a:bodyPr>
            <a:noAutofit/>
          </a:bodyPr>
          <a:lstStyle/>
          <a:p>
            <a:pPr marL="274320" lvl="0" indent="-274320" algn="ctr" rtl="0">
              <a:lnSpc>
                <a:spcPct val="150000"/>
              </a:lnSpc>
              <a:spcBef>
                <a:spcPct val="20000"/>
              </a:spcBef>
              <a:spcAft>
                <a:spcPts val="1000"/>
              </a:spcAft>
            </a:pPr>
            <a:r>
              <a:rPr lang="en-US" dirty="0">
                <a:solidFill>
                  <a:srgbClr val="FF0000"/>
                </a:solidFill>
                <a:latin typeface="Times New Roman"/>
                <a:ea typeface="Calibri"/>
                <a:cs typeface="Arial"/>
              </a:rPr>
              <a:t>Hepatitis viruses</a:t>
            </a:r>
            <a:endParaRPr lang="en-US" dirty="0">
              <a:solidFill>
                <a:srgbClr val="FF0000"/>
              </a:solidFill>
              <a:latin typeface="Calibri"/>
              <a:ea typeface="Calibri"/>
              <a:cs typeface="Arial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941168"/>
            <a:ext cx="8229600" cy="1184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solidFill>
                  <a:srgbClr val="FF0000"/>
                </a:solidFill>
              </a:rPr>
              <a:t>Lecture 11                           </a:t>
            </a:r>
            <a:endParaRPr lang="ar-IQ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42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695528"/>
          </a:xfrm>
        </p:spPr>
        <p:txBody>
          <a:bodyPr>
            <a:normAutofit fontScale="92500" lnSpcReduction="20000"/>
          </a:bodyPr>
          <a:lstStyle/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sz="2600" dirty="0">
                <a:solidFill>
                  <a:srgbClr val="C00000"/>
                </a:solidFill>
                <a:ea typeface="Calibri"/>
                <a:cs typeface="Arial"/>
              </a:rPr>
              <a:t>Hepatitis viruses</a:t>
            </a:r>
            <a:endParaRPr lang="en-US" sz="2600" dirty="0">
              <a:solidFill>
                <a:srgbClr val="C00000"/>
              </a:solidFill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Arial"/>
              </a:rPr>
              <a:t>Viral hepatitis is a systemic disease primarily involved liver most cases of acute viral hepatitis in children and adults are caused by one of the following agent : </a:t>
            </a:r>
            <a:endParaRPr lang="en-US" dirty="0" smtClean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dirty="0" smtClean="0">
                <a:ea typeface="Calibri"/>
                <a:cs typeface="Arial"/>
              </a:rPr>
              <a:t>Hepatitis </a:t>
            </a:r>
            <a:r>
              <a:rPr lang="en-US" dirty="0">
                <a:ea typeface="Calibri"/>
                <a:cs typeface="Arial"/>
              </a:rPr>
              <a:t>A virus (HAV), hepatitis B virus (HBV), hepatitis C virus (HCV), hepatitis E virus (HEV) </a:t>
            </a:r>
            <a:r>
              <a:rPr lang="en-US" dirty="0" smtClean="0">
                <a:ea typeface="Calibri"/>
                <a:cs typeface="Arial"/>
              </a:rPr>
              <a:t>.</a:t>
            </a:r>
          </a:p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dirty="0" smtClean="0">
                <a:ea typeface="Calibri"/>
                <a:cs typeface="Arial"/>
              </a:rPr>
              <a:t>Hepatitis </a:t>
            </a:r>
            <a:r>
              <a:rPr lang="en-US" dirty="0">
                <a:ea typeface="Calibri"/>
                <a:cs typeface="Arial"/>
              </a:rPr>
              <a:t>viruses produce acute inflammation of the liver resulting in a clinical illness characterized by fever gastrointestinal symptoms such as nausea , vomiting and jaundice regardless of the virus type identical </a:t>
            </a:r>
            <a:r>
              <a:rPr lang="en-US" dirty="0" err="1">
                <a:ea typeface="Calibri"/>
                <a:cs typeface="Arial"/>
              </a:rPr>
              <a:t>histopathologic</a:t>
            </a:r>
            <a:r>
              <a:rPr lang="en-US" dirty="0">
                <a:ea typeface="Calibri"/>
                <a:cs typeface="Arial"/>
              </a:rPr>
              <a:t> lesion are observed in the liver during acute disease</a:t>
            </a:r>
            <a:r>
              <a:rPr lang="ar-IQ" dirty="0">
                <a:ea typeface="Calibri"/>
                <a:cs typeface="Arial"/>
              </a:rPr>
              <a:t>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marL="0" indent="0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6610672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332656"/>
            <a:ext cx="7543800" cy="5904656"/>
          </a:xfrm>
        </p:spPr>
        <p:txBody>
          <a:bodyPr>
            <a:normAutofit fontScale="62500" lnSpcReduction="20000"/>
          </a:bodyPr>
          <a:lstStyle/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sz="3400" dirty="0">
                <a:solidFill>
                  <a:srgbClr val="C00000"/>
                </a:solidFill>
                <a:ea typeface="Calibri"/>
                <a:cs typeface="Arial"/>
              </a:rPr>
              <a:t>Hepatitis A virus</a:t>
            </a:r>
            <a:r>
              <a:rPr lang="ar-IQ" sz="3400" dirty="0">
                <a:solidFill>
                  <a:srgbClr val="C00000"/>
                </a:solidFill>
                <a:ea typeface="Calibri"/>
                <a:cs typeface="Arial"/>
              </a:rPr>
              <a:t> :</a:t>
            </a:r>
            <a:endParaRPr lang="en-US" sz="3400" dirty="0">
              <a:solidFill>
                <a:srgbClr val="C00000"/>
              </a:solidFill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Arial"/>
              </a:rPr>
              <a:t>HAV (</a:t>
            </a:r>
            <a:r>
              <a:rPr lang="en-US" dirty="0" err="1">
                <a:ea typeface="Calibri"/>
                <a:cs typeface="Arial"/>
              </a:rPr>
              <a:t>Picornaviridae</a:t>
            </a:r>
            <a:r>
              <a:rPr lang="en-US" dirty="0">
                <a:ea typeface="Calibri"/>
                <a:cs typeface="Arial"/>
              </a:rPr>
              <a:t> family) is a 27-32 nm spherical particle with cubic symmetry and containing a linear single stranded RNA genome with a size of 7.5 kb Non-enveloped virus. Only one serotype is known there is no antigenic cross-reactivity with HBV or with other hepatitis viruses</a:t>
            </a:r>
            <a:r>
              <a:rPr lang="ar-IQ" dirty="0">
                <a:ea typeface="Calibri"/>
                <a:cs typeface="Arial"/>
              </a:rPr>
              <a:t>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Arial"/>
              </a:rPr>
              <a:t>Virus particles have been detected by immune electron microscopy in fecal extracts of hepatitis A patients. Virus appears early in the disease and disappear within 2 weeks following the onset of jaundice , HAV can be detected in the liver , stool , and blood of naturally infected humans by immunoassay, nucleic acid hybridization assay, or PCR. </a:t>
            </a:r>
            <a:endParaRPr lang="en-US" dirty="0" smtClean="0"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dirty="0" smtClean="0">
                <a:ea typeface="Calibri"/>
                <a:cs typeface="Arial"/>
              </a:rPr>
              <a:t>Anti-HAV </a:t>
            </a:r>
            <a:r>
              <a:rPr lang="en-US" dirty="0">
                <a:ea typeface="Calibri"/>
                <a:cs typeface="Arial"/>
              </a:rPr>
              <a:t>appears in the </a:t>
            </a:r>
            <a:r>
              <a:rPr lang="en-US" dirty="0" err="1">
                <a:ea typeface="Calibri"/>
                <a:cs typeface="Arial"/>
              </a:rPr>
              <a:t>IgM</a:t>
            </a:r>
            <a:r>
              <a:rPr lang="en-US" dirty="0">
                <a:ea typeface="Calibri"/>
                <a:cs typeface="Arial"/>
              </a:rPr>
              <a:t> fraction during the acute phase peaking about 2 weeks after elevation of liver enzyme. Anti-HAV </a:t>
            </a:r>
            <a:r>
              <a:rPr lang="en-US" dirty="0" err="1">
                <a:ea typeface="Calibri"/>
                <a:cs typeface="Arial"/>
              </a:rPr>
              <a:t>IgM</a:t>
            </a:r>
            <a:r>
              <a:rPr lang="en-US" dirty="0">
                <a:ea typeface="Calibri"/>
                <a:cs typeface="Arial"/>
              </a:rPr>
              <a:t> usually declines to non-detectable level within 3-6 months. Anti-HAV </a:t>
            </a:r>
            <a:r>
              <a:rPr lang="en-US" dirty="0" err="1">
                <a:ea typeface="Calibri"/>
                <a:cs typeface="Arial"/>
              </a:rPr>
              <a:t>IgG</a:t>
            </a:r>
            <a:r>
              <a:rPr lang="en-US" dirty="0">
                <a:ea typeface="Calibri"/>
                <a:cs typeface="Arial"/>
              </a:rPr>
              <a:t> (chronic phase) appears soon after the onset of disease and persist for decades</a:t>
            </a:r>
            <a:r>
              <a:rPr lang="ar-IQ" dirty="0">
                <a:ea typeface="Calibri"/>
                <a:cs typeface="Arial"/>
              </a:rPr>
              <a:t>.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Arial"/>
              </a:rPr>
              <a:t>Detection of HAV </a:t>
            </a:r>
            <a:r>
              <a:rPr lang="en-US" dirty="0" err="1">
                <a:ea typeface="Calibri"/>
                <a:cs typeface="Arial"/>
              </a:rPr>
              <a:t>IgM</a:t>
            </a:r>
            <a:r>
              <a:rPr lang="en-US" dirty="0">
                <a:ea typeface="Calibri"/>
                <a:cs typeface="Arial"/>
              </a:rPr>
              <a:t> in serum confirms the diagnosis of hepatitis A virus. ELISA is the method of choice for measuring HAV antibodies</a:t>
            </a:r>
            <a:r>
              <a:rPr lang="ar-IQ" dirty="0">
                <a:ea typeface="Calibri"/>
                <a:cs typeface="Arial"/>
              </a:rPr>
              <a:t>.</a:t>
            </a:r>
            <a:endParaRPr lang="en-US" sz="18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52172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55576" y="188640"/>
            <a:ext cx="7543800" cy="6120680"/>
          </a:xfrm>
        </p:spPr>
        <p:txBody>
          <a:bodyPr>
            <a:normAutofit fontScale="77500" lnSpcReduction="20000"/>
          </a:bodyPr>
          <a:lstStyle/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sz="3200" dirty="0">
                <a:solidFill>
                  <a:srgbClr val="C00000"/>
                </a:solidFill>
                <a:ea typeface="Calibri"/>
                <a:cs typeface="Arial"/>
              </a:rPr>
              <a:t>Hepatitis B virus</a:t>
            </a:r>
            <a:r>
              <a:rPr lang="ar-IQ" sz="3200" dirty="0">
                <a:solidFill>
                  <a:srgbClr val="C00000"/>
                </a:solidFill>
                <a:ea typeface="Calibri"/>
                <a:cs typeface="Arial"/>
              </a:rPr>
              <a:t> :</a:t>
            </a:r>
            <a:endParaRPr lang="en-US" sz="3200" dirty="0">
              <a:solidFill>
                <a:srgbClr val="C00000"/>
              </a:solidFill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Arial"/>
              </a:rPr>
              <a:t>HBV establishes chronic infections especially in those infected as infants it is a major factor in the eventual development of liver disease and hepatocellular carcinoma in those individuals. HBS (</a:t>
            </a:r>
            <a:r>
              <a:rPr lang="en-US" dirty="0" err="1">
                <a:ea typeface="Calibri"/>
                <a:cs typeface="Arial"/>
              </a:rPr>
              <a:t>hepadnavirdae</a:t>
            </a:r>
            <a:r>
              <a:rPr lang="en-US" dirty="0">
                <a:ea typeface="Calibri"/>
                <a:cs typeface="Arial"/>
              </a:rPr>
              <a:t> family) are spherical particles , 42 nm </a:t>
            </a:r>
            <a:r>
              <a:rPr lang="en-US" dirty="0" err="1">
                <a:ea typeface="Calibri"/>
                <a:cs typeface="Arial"/>
              </a:rPr>
              <a:t>virion</a:t>
            </a:r>
            <a:r>
              <a:rPr lang="en-US" dirty="0">
                <a:ea typeface="Calibri"/>
                <a:cs typeface="Arial"/>
              </a:rPr>
              <a:t> , HBS genome is double strand DNA circular and 32 kb. there are three serotype of HBV (</a:t>
            </a:r>
            <a:r>
              <a:rPr lang="en-US" dirty="0" err="1">
                <a:ea typeface="Calibri"/>
                <a:cs typeface="Arial"/>
              </a:rPr>
              <a:t>HBsAg</a:t>
            </a:r>
            <a:r>
              <a:rPr lang="en-US" dirty="0">
                <a:ea typeface="Calibri"/>
                <a:cs typeface="Arial"/>
              </a:rPr>
              <a:t>, </a:t>
            </a:r>
            <a:r>
              <a:rPr lang="en-US" dirty="0" err="1">
                <a:ea typeface="Calibri"/>
                <a:cs typeface="Arial"/>
              </a:rPr>
              <a:t>HBcAg</a:t>
            </a:r>
            <a:r>
              <a:rPr lang="en-US" dirty="0">
                <a:ea typeface="Calibri"/>
                <a:cs typeface="Arial"/>
              </a:rPr>
              <a:t>, and </a:t>
            </a:r>
            <a:r>
              <a:rPr lang="en-US" dirty="0" err="1">
                <a:ea typeface="Calibri"/>
                <a:cs typeface="Arial"/>
              </a:rPr>
              <a:t>HBeAg</a:t>
            </a:r>
            <a:r>
              <a:rPr lang="en-US" dirty="0">
                <a:ea typeface="Calibri"/>
                <a:cs typeface="Arial"/>
              </a:rPr>
              <a:t>) (glycoprotein</a:t>
            </a:r>
            <a:r>
              <a:rPr lang="ar-IQ" dirty="0">
                <a:ea typeface="Calibri"/>
                <a:cs typeface="Arial"/>
              </a:rPr>
              <a:t>(</a:t>
            </a:r>
            <a:endParaRPr lang="en-US" sz="1800" dirty="0">
              <a:latin typeface="Calibri"/>
              <a:ea typeface="Calibri"/>
              <a:cs typeface="Arial"/>
            </a:endParaRPr>
          </a:p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dirty="0">
                <a:ea typeface="Calibri"/>
                <a:cs typeface="Arial"/>
              </a:rPr>
              <a:t>DAN polymerase activity, HBV DNA and </a:t>
            </a:r>
            <a:r>
              <a:rPr lang="en-US" dirty="0" err="1">
                <a:ea typeface="Calibri"/>
                <a:cs typeface="Arial"/>
              </a:rPr>
              <a:t>HBeAg</a:t>
            </a:r>
            <a:r>
              <a:rPr lang="en-US" dirty="0">
                <a:ea typeface="Calibri"/>
                <a:cs typeface="Arial"/>
              </a:rPr>
              <a:t> which are representative of the </a:t>
            </a:r>
            <a:r>
              <a:rPr lang="en-US" dirty="0" err="1">
                <a:ea typeface="Calibri"/>
                <a:cs typeface="Arial"/>
              </a:rPr>
              <a:t>viremic</a:t>
            </a:r>
            <a:r>
              <a:rPr lang="en-US" dirty="0">
                <a:ea typeface="Calibri"/>
                <a:cs typeface="Arial"/>
              </a:rPr>
              <a:t> stage of hepatitis B occur early in the incubation period concurrently or shortly after the first appearance of </a:t>
            </a:r>
            <a:r>
              <a:rPr lang="en-US" dirty="0" err="1">
                <a:ea typeface="Calibri"/>
                <a:cs typeface="Arial"/>
              </a:rPr>
              <a:t>HBsAg</a:t>
            </a:r>
            <a:r>
              <a:rPr lang="en-US" dirty="0">
                <a:ea typeface="Calibri"/>
                <a:cs typeface="Arial"/>
              </a:rPr>
              <a:t>. </a:t>
            </a:r>
            <a:r>
              <a:rPr lang="en-US" dirty="0" err="1">
                <a:ea typeface="Calibri"/>
                <a:cs typeface="Arial"/>
              </a:rPr>
              <a:t>HBsAg</a:t>
            </a:r>
            <a:r>
              <a:rPr lang="en-US" dirty="0">
                <a:ea typeface="Calibri"/>
                <a:cs typeface="Arial"/>
              </a:rPr>
              <a:t> is usually detectable 2-6 weeks in advance of clinical and biochemical evidence of hepatitis and persists throughout the clinical course of the disease but typically disappears by the sixth month after exposure.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8731816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62000" y="3356992"/>
            <a:ext cx="7554416" cy="2664296"/>
          </a:xfr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  <a:spcAft>
                <a:spcPts val="1000"/>
              </a:spcAft>
            </a:pPr>
            <a:r>
              <a:rPr lang="en-US" sz="1600" b="1" dirty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Hepatitis C </a:t>
            </a:r>
            <a:r>
              <a:rPr lang="en-US" sz="1600" b="1" dirty="0" smtClean="0">
                <a:solidFill>
                  <a:srgbClr val="C00000"/>
                </a:solidFill>
                <a:latin typeface="Times New Roman"/>
                <a:ea typeface="Calibri"/>
                <a:cs typeface="Arial"/>
              </a:rPr>
              <a:t>virus:</a:t>
            </a:r>
            <a:r>
              <a:rPr lang="en-US" sz="1600" dirty="0" smtClean="0">
                <a:latin typeface="Times New Roman"/>
                <a:ea typeface="Calibri"/>
                <a:cs typeface="Arial"/>
              </a:rPr>
              <a:t>  </a:t>
            </a:r>
            <a:r>
              <a:rPr lang="ar-IQ" sz="1600" dirty="0" smtClean="0">
                <a:latin typeface="Times New Roman"/>
                <a:ea typeface="Calibri"/>
                <a:cs typeface="Arial"/>
              </a:rPr>
              <a:t>                        </a:t>
            </a:r>
            <a:r>
              <a:rPr lang="en-US" sz="1600" dirty="0">
                <a:latin typeface="Calibri"/>
                <a:ea typeface="Calibri"/>
                <a:cs typeface="Arial"/>
              </a:rPr>
              <a:t/>
            </a:r>
            <a:br>
              <a:rPr lang="en-US" sz="1600" dirty="0">
                <a:latin typeface="Calibri"/>
                <a:ea typeface="Calibri"/>
                <a:cs typeface="Arial"/>
              </a:rPr>
            </a:br>
            <a:r>
              <a:rPr lang="en-US" sz="1600" dirty="0">
                <a:latin typeface="Times New Roman"/>
                <a:ea typeface="Calibri"/>
              </a:rPr>
              <a:t>Clinical and epidemiologic studies and cross-challenge experiments in Chimpanzees had suggested that there were several non-A , non-B (NANB) hepatitis agents which based on serologic tests were not related to HAV or HBV. The major agent was identified as hepatitis C virus (HCV) , HCV is a positive-sense RNA virus , 9.4kb in size and encodes a core protein , two envelope glycoprotein's , and several nonstructural protein. Most new infections with HCV are subclinical. </a:t>
            </a:r>
            <a:endParaRPr lang="ar-IQ" sz="1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548680"/>
            <a:ext cx="7920880" cy="2736304"/>
          </a:xfrm>
        </p:spPr>
        <p:txBody>
          <a:bodyPr>
            <a:normAutofit/>
          </a:bodyPr>
          <a:lstStyle/>
          <a:p>
            <a:pPr lvl="0" algn="just" rtl="0">
              <a:lnSpc>
                <a:spcPct val="150000"/>
              </a:lnSpc>
              <a:spcAft>
                <a:spcPts val="1000"/>
              </a:spcAft>
              <a:buClr>
                <a:srgbClr val="AD0101"/>
              </a:buClr>
            </a:pPr>
            <a:r>
              <a:rPr lang="en-US" sz="1500" dirty="0">
                <a:solidFill>
                  <a:srgbClr val="303030"/>
                </a:solidFill>
                <a:ea typeface="Calibri"/>
                <a:cs typeface="Arial"/>
              </a:rPr>
              <a:t>High levels of </a:t>
            </a:r>
            <a:r>
              <a:rPr lang="en-US" sz="1500" dirty="0" err="1">
                <a:solidFill>
                  <a:srgbClr val="303030"/>
                </a:solidFill>
                <a:ea typeface="Calibri"/>
                <a:cs typeface="Arial"/>
              </a:rPr>
              <a:t>IgM</a:t>
            </a:r>
            <a:r>
              <a:rPr lang="en-US" sz="1500" dirty="0">
                <a:solidFill>
                  <a:srgbClr val="303030"/>
                </a:solidFill>
                <a:ea typeface="Calibri"/>
                <a:cs typeface="Arial"/>
              </a:rPr>
              <a:t> specific anti-</a:t>
            </a:r>
            <a:r>
              <a:rPr lang="en-US" sz="1500" dirty="0" err="1">
                <a:solidFill>
                  <a:srgbClr val="303030"/>
                </a:solidFill>
                <a:ea typeface="Calibri"/>
                <a:cs typeface="Arial"/>
              </a:rPr>
              <a:t>Hbc</a:t>
            </a:r>
            <a:r>
              <a:rPr lang="en-US" sz="1500" dirty="0">
                <a:solidFill>
                  <a:srgbClr val="303030"/>
                </a:solidFill>
                <a:ea typeface="Calibri"/>
                <a:cs typeface="Arial"/>
              </a:rPr>
              <a:t> are frequently detected at the onset of clinical illness. Because this antibody is directed against the 27 nm internal core component of HBV , its appearance in the serum is indicative of viral replication. Antibody to </a:t>
            </a:r>
            <a:r>
              <a:rPr lang="en-US" sz="1500" dirty="0" err="1">
                <a:solidFill>
                  <a:srgbClr val="303030"/>
                </a:solidFill>
                <a:ea typeface="Calibri"/>
                <a:cs typeface="Arial"/>
              </a:rPr>
              <a:t>HBsAg</a:t>
            </a:r>
            <a:r>
              <a:rPr lang="en-US" sz="1500" dirty="0">
                <a:solidFill>
                  <a:srgbClr val="303030"/>
                </a:solidFill>
                <a:ea typeface="Calibri"/>
                <a:cs typeface="Arial"/>
              </a:rPr>
              <a:t> is first detectable at a variable period after the disappearance of </a:t>
            </a:r>
            <a:r>
              <a:rPr lang="en-US" sz="1500" dirty="0" err="1">
                <a:solidFill>
                  <a:srgbClr val="303030"/>
                </a:solidFill>
                <a:ea typeface="Calibri"/>
                <a:cs typeface="Arial"/>
              </a:rPr>
              <a:t>HBsAg</a:t>
            </a:r>
            <a:r>
              <a:rPr lang="en-US" sz="1500" dirty="0">
                <a:solidFill>
                  <a:srgbClr val="303030"/>
                </a:solidFill>
                <a:ea typeface="Calibri"/>
                <a:cs typeface="Arial"/>
              </a:rPr>
              <a:t>. It is present in low concentrations. Before </a:t>
            </a:r>
            <a:r>
              <a:rPr lang="en-US" sz="1500" dirty="0" err="1">
                <a:solidFill>
                  <a:srgbClr val="303030"/>
                </a:solidFill>
                <a:ea typeface="Calibri"/>
                <a:cs typeface="Arial"/>
              </a:rPr>
              <a:t>HBsAg</a:t>
            </a:r>
            <a:r>
              <a:rPr lang="en-US" sz="1500" dirty="0">
                <a:solidFill>
                  <a:srgbClr val="303030"/>
                </a:solidFill>
                <a:ea typeface="Calibri"/>
                <a:cs typeface="Arial"/>
              </a:rPr>
              <a:t> disappears, </a:t>
            </a:r>
            <a:r>
              <a:rPr lang="en-US" sz="1500" dirty="0" err="1">
                <a:solidFill>
                  <a:srgbClr val="303030"/>
                </a:solidFill>
                <a:ea typeface="Calibri"/>
                <a:cs typeface="Arial"/>
              </a:rPr>
              <a:t>HBeAg</a:t>
            </a:r>
            <a:r>
              <a:rPr lang="en-US" sz="1500" dirty="0">
                <a:solidFill>
                  <a:srgbClr val="303030"/>
                </a:solidFill>
                <a:ea typeface="Calibri"/>
                <a:cs typeface="Arial"/>
              </a:rPr>
              <a:t> is replaced by anti-</a:t>
            </a:r>
            <a:r>
              <a:rPr lang="en-US" sz="1500" dirty="0" err="1">
                <a:solidFill>
                  <a:srgbClr val="303030"/>
                </a:solidFill>
                <a:ea typeface="Calibri"/>
                <a:cs typeface="Arial"/>
              </a:rPr>
              <a:t>HBe</a:t>
            </a:r>
            <a:r>
              <a:rPr lang="en-US" sz="1500" dirty="0">
                <a:solidFill>
                  <a:srgbClr val="303030"/>
                </a:solidFill>
                <a:ea typeface="Calibri"/>
                <a:cs typeface="Arial"/>
              </a:rPr>
              <a:t>, signaling the start of resolution of the disease. Anti-</a:t>
            </a:r>
            <a:r>
              <a:rPr lang="en-US" sz="1500" dirty="0" err="1">
                <a:solidFill>
                  <a:srgbClr val="303030"/>
                </a:solidFill>
                <a:ea typeface="Calibri"/>
                <a:cs typeface="Arial"/>
              </a:rPr>
              <a:t>HBe</a:t>
            </a:r>
            <a:r>
              <a:rPr lang="en-US" sz="1500" dirty="0">
                <a:solidFill>
                  <a:srgbClr val="303030"/>
                </a:solidFill>
                <a:ea typeface="Calibri"/>
                <a:cs typeface="Arial"/>
              </a:rPr>
              <a:t> level often are no longer detectable after6 months. The most useful detection methods are ELISA for HBV antigens &amp; antibodies &amp; PCR for viral DNA</a:t>
            </a:r>
            <a:r>
              <a:rPr lang="ar-IQ" sz="1500" dirty="0" smtClean="0">
                <a:solidFill>
                  <a:srgbClr val="303030"/>
                </a:solidFill>
                <a:ea typeface="Calibri"/>
                <a:cs typeface="Arial"/>
              </a:rPr>
              <a:t>.</a:t>
            </a:r>
            <a:endParaRPr lang="en-US" sz="1100" dirty="0">
              <a:solidFill>
                <a:srgbClr val="303030"/>
              </a:solidFill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933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>
            <a:normAutofit fontScale="92500" lnSpcReduction="10000"/>
          </a:bodyPr>
          <a:lstStyle/>
          <a:p>
            <a:pPr algn="just" rtl="0">
              <a:buFont typeface="Wingdings" pitchFamily="2" charset="2"/>
              <a:buChar char="v"/>
            </a:pPr>
            <a:r>
              <a:rPr lang="en-US" dirty="0">
                <a:ea typeface="Calibri"/>
              </a:rPr>
              <a:t>The majority (70-90%) of HCV patients develop chronic hepatitis and many are at risk of progressing to chronic active hepatitis and cirrhosis. </a:t>
            </a:r>
            <a:endParaRPr lang="en-US" dirty="0" smtClean="0">
              <a:ea typeface="Calibri"/>
            </a:endParaRPr>
          </a:p>
          <a:p>
            <a:pPr algn="just" rtl="0">
              <a:buFont typeface="Wingdings" pitchFamily="2" charset="2"/>
              <a:buChar char="v"/>
            </a:pPr>
            <a:r>
              <a:rPr lang="en-US" dirty="0" smtClean="0">
                <a:ea typeface="Calibri"/>
              </a:rPr>
              <a:t>Most </a:t>
            </a:r>
            <a:r>
              <a:rPr lang="en-US" dirty="0">
                <a:ea typeface="Calibri"/>
              </a:rPr>
              <a:t>primary infections are asymptomatic or clinically mild (20-30% have jaundice , 10-20% have only non-specific symptoms such as anorexia , malaise , and abdominal pain). Serological assay are available for diagnosis of HCV infection</a:t>
            </a:r>
            <a:r>
              <a:rPr lang="en-US" dirty="0" smtClean="0">
                <a:ea typeface="Calibri"/>
              </a:rPr>
              <a:t>.</a:t>
            </a:r>
          </a:p>
          <a:p>
            <a:pPr algn="just" rtl="0">
              <a:buFont typeface="Wingdings" pitchFamily="2" charset="2"/>
              <a:buChar char="v"/>
            </a:pPr>
            <a:r>
              <a:rPr lang="en-US" dirty="0" smtClean="0">
                <a:ea typeface="Calibri"/>
              </a:rPr>
              <a:t> </a:t>
            </a:r>
            <a:r>
              <a:rPr lang="en-US" dirty="0">
                <a:ea typeface="Calibri"/>
              </a:rPr>
              <a:t>Enzyme Linked </a:t>
            </a:r>
            <a:r>
              <a:rPr lang="en-US" dirty="0" err="1">
                <a:ea typeface="Calibri"/>
              </a:rPr>
              <a:t>immunosorbent</a:t>
            </a:r>
            <a:r>
              <a:rPr lang="en-US" dirty="0">
                <a:ea typeface="Calibri"/>
              </a:rPr>
              <a:t> assay (ELISA) detect antibodies to HCV but do not distinguish between acute and chronic phases or resolved infection. </a:t>
            </a:r>
            <a:endParaRPr lang="en-US" dirty="0" smtClean="0">
              <a:ea typeface="Calibri"/>
            </a:endParaRPr>
          </a:p>
          <a:p>
            <a:pPr algn="just" rtl="0">
              <a:buFont typeface="Wingdings" pitchFamily="2" charset="2"/>
              <a:buChar char="v"/>
            </a:pPr>
            <a:r>
              <a:rPr lang="en-US" dirty="0" smtClean="0">
                <a:ea typeface="Calibri"/>
              </a:rPr>
              <a:t>Anti-HCV </a:t>
            </a:r>
            <a:r>
              <a:rPr lang="en-US" dirty="0">
                <a:ea typeface="Calibri"/>
              </a:rPr>
              <a:t>antibodies can be detected in 50-70% of patients at onset of symptoms, whereas in others antibody appearance is delayed 3-6 weeks. Antibodies are directed against core, envelope. Nucleic acid assay (RT-PCR) detect the presence of circulating HCV RNA and are useful for monitoring patients on antiviral therapy</a:t>
            </a:r>
            <a:r>
              <a:rPr lang="ar-IQ" dirty="0">
                <a:ea typeface="Calibri"/>
              </a:rPr>
              <a:t>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58565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60840" cy="3312368"/>
          </a:xfrm>
        </p:spPr>
        <p:txBody>
          <a:bodyPr>
            <a:noAutofit/>
          </a:bodyPr>
          <a:lstStyle/>
          <a:p>
            <a:pPr marL="342900" indent="-342900" algn="just" rtl="0">
              <a:lnSpc>
                <a:spcPct val="150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2400" dirty="0" smtClean="0">
                <a:latin typeface="Times New Roman"/>
                <a:ea typeface="Calibri"/>
                <a:cs typeface="Arial"/>
              </a:rPr>
              <a:t>Laboratory Diagnosis :    </a:t>
            </a:r>
            <a:r>
              <a:rPr lang="ar-IQ" sz="2400" dirty="0" smtClean="0">
                <a:latin typeface="Times New Roman"/>
                <a:ea typeface="Calibri"/>
                <a:cs typeface="Arial"/>
              </a:rPr>
              <a:t>                       </a:t>
            </a:r>
            <a:r>
              <a:rPr lang="en-US" sz="2400" dirty="0">
                <a:latin typeface="Calibri"/>
                <a:ea typeface="Calibri"/>
                <a:cs typeface="Arial"/>
              </a:rPr>
              <a:t/>
            </a:r>
            <a:br>
              <a:rPr lang="en-US" sz="2400" dirty="0">
                <a:latin typeface="Calibri"/>
                <a:ea typeface="Calibri"/>
                <a:cs typeface="Arial"/>
              </a:rPr>
            </a:br>
            <a:r>
              <a:rPr lang="en-US" sz="2400" dirty="0">
                <a:latin typeface="Times New Roman"/>
                <a:ea typeface="Calibri"/>
                <a:cs typeface="Arial"/>
              </a:rPr>
              <a:t>Liver permits a tissue diagnosis of hepatitis , test for abnormal liver function test such as Alanine aminotransferase (ATL) and bilirubin , supplement the clinical , pathologic , and </a:t>
            </a:r>
            <a:r>
              <a:rPr lang="en-US" sz="2400" dirty="0" err="1">
                <a:latin typeface="Times New Roman"/>
                <a:ea typeface="Calibri"/>
                <a:cs typeface="Arial"/>
              </a:rPr>
              <a:t>epidermiologic</a:t>
            </a:r>
            <a:r>
              <a:rPr lang="en-US" sz="2400" dirty="0">
                <a:latin typeface="Times New Roman"/>
                <a:ea typeface="Calibri"/>
                <a:cs typeface="Arial"/>
              </a:rPr>
              <a:t> finding</a:t>
            </a:r>
            <a:r>
              <a:rPr lang="ar-IQ" sz="2400" dirty="0">
                <a:latin typeface="Times New Roman"/>
                <a:ea typeface="Calibri"/>
                <a:cs typeface="Arial"/>
              </a:rPr>
              <a:t>.</a:t>
            </a:r>
            <a:endParaRPr lang="en-US" sz="2400" dirty="0">
              <a:effectLst/>
              <a:latin typeface="Calibri"/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743066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85799"/>
            <a:ext cx="7344816" cy="5547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285682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41</TotalTime>
  <Words>705</Words>
  <Application>Microsoft Office PowerPoint</Application>
  <PresentationFormat>عرض على الشاشة (3:4)‏</PresentationFormat>
  <Paragraphs>23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NewsPrint</vt:lpstr>
      <vt:lpstr>عرض تقديمي في PowerPoint</vt:lpstr>
      <vt:lpstr>Hepatitis viruses</vt:lpstr>
      <vt:lpstr>عرض تقديمي في PowerPoint</vt:lpstr>
      <vt:lpstr>عرض تقديمي في PowerPoint</vt:lpstr>
      <vt:lpstr>عرض تقديمي في PowerPoint</vt:lpstr>
      <vt:lpstr>Hepatitis C virus:                           Clinical and epidemiologic studies and cross-challenge experiments in Chimpanzees had suggested that there were several non-A , non-B (NANB) hepatitis agents which based on serologic tests were not related to HAV or HBV. The major agent was identified as hepatitis C virus (HCV) , HCV is a positive-sense RNA virus , 9.4kb in size and encodes a core protein , two envelope glycoprotein's , and several nonstructural protein. Most new infections with HCV are subclinical. </vt:lpstr>
      <vt:lpstr>عرض تقديمي في PowerPoint</vt:lpstr>
      <vt:lpstr>Laboratory Diagnosis :                            Liver permits a tissue diagnosis of hepatitis , test for abnormal liver function test such as Alanine aminotransferase (ATL) and bilirubin , supplement the clinical , pathologic , and epidermiologic finding.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Alrawasi</dc:creator>
  <cp:lastModifiedBy>DR.Ahmed Saker 2O11</cp:lastModifiedBy>
  <cp:revision>12</cp:revision>
  <dcterms:created xsi:type="dcterms:W3CDTF">2019-09-21T21:22:17Z</dcterms:created>
  <dcterms:modified xsi:type="dcterms:W3CDTF">2019-09-25T20:02:13Z</dcterms:modified>
</cp:coreProperties>
</file>